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344" y="-3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ED76C6-7200-456D-A810-49BB1448BC20}" type="datetimeFigureOut">
              <a:rPr lang="en-CA" smtClean="0"/>
              <a:pPr/>
              <a:t>2014-11-27</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DF7DB7-3851-401D-A676-BB5A19341ED7}" type="slidenum">
              <a:rPr lang="en-CA" smtClean="0"/>
              <a:pPr/>
              <a:t>‹#›</a:t>
            </a:fld>
            <a:endParaRPr lang="en-CA"/>
          </a:p>
        </p:txBody>
      </p:sp>
    </p:spTree>
    <p:extLst>
      <p:ext uri="{BB962C8B-B14F-4D97-AF65-F5344CB8AC3E}">
        <p14:creationId xmlns:p14="http://schemas.microsoft.com/office/powerpoint/2010/main" val="27997415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CFDF7DB7-3851-401D-A676-BB5A19341ED7}" type="slidenum">
              <a:rPr lang="en-CA" smtClean="0"/>
              <a:pPr/>
              <a:t>10</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DE2D06B7-E86A-4EFF-B634-70CCFFC29668}" type="datetimeFigureOut">
              <a:rPr lang="en-CA" smtClean="0"/>
              <a:pPr/>
              <a:t>2014-11-27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AC2E927-A289-46CE-A6BC-6E056397FB2E}"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E2D06B7-E86A-4EFF-B634-70CCFFC29668}" type="datetimeFigureOut">
              <a:rPr lang="en-CA" smtClean="0"/>
              <a:pPr/>
              <a:t>2014-11-27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AC2E927-A289-46CE-A6BC-6E056397FB2E}"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E2D06B7-E86A-4EFF-B634-70CCFFC29668}" type="datetimeFigureOut">
              <a:rPr lang="en-CA" smtClean="0"/>
              <a:pPr/>
              <a:t>2014-11-27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AC2E927-A289-46CE-A6BC-6E056397FB2E}"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E2D06B7-E86A-4EFF-B634-70CCFFC29668}" type="datetimeFigureOut">
              <a:rPr lang="en-CA" smtClean="0"/>
              <a:pPr/>
              <a:t>2014-11-27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AC2E927-A289-46CE-A6BC-6E056397FB2E}"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2D06B7-E86A-4EFF-B634-70CCFFC29668}" type="datetimeFigureOut">
              <a:rPr lang="en-CA" smtClean="0"/>
              <a:pPr/>
              <a:t>2014-11-27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AC2E927-A289-46CE-A6BC-6E056397FB2E}"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DE2D06B7-E86A-4EFF-B634-70CCFFC29668}" type="datetimeFigureOut">
              <a:rPr lang="en-CA" smtClean="0"/>
              <a:pPr/>
              <a:t>2014-11-27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AC2E927-A289-46CE-A6BC-6E056397FB2E}"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DE2D06B7-E86A-4EFF-B634-70CCFFC29668}" type="datetimeFigureOut">
              <a:rPr lang="en-CA" smtClean="0"/>
              <a:pPr/>
              <a:t>2014-11-27</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6AC2E927-A289-46CE-A6BC-6E056397FB2E}"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DE2D06B7-E86A-4EFF-B634-70CCFFC29668}" type="datetimeFigureOut">
              <a:rPr lang="en-CA" smtClean="0"/>
              <a:pPr/>
              <a:t>2014-11-27</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6AC2E927-A289-46CE-A6BC-6E056397FB2E}"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2D06B7-E86A-4EFF-B634-70CCFFC29668}" type="datetimeFigureOut">
              <a:rPr lang="en-CA" smtClean="0"/>
              <a:pPr/>
              <a:t>2014-11-27</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6AC2E927-A289-46CE-A6BC-6E056397FB2E}"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2D06B7-E86A-4EFF-B634-70CCFFC29668}" type="datetimeFigureOut">
              <a:rPr lang="en-CA" smtClean="0"/>
              <a:pPr/>
              <a:t>2014-11-27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AC2E927-A289-46CE-A6BC-6E056397FB2E}"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2D06B7-E86A-4EFF-B634-70CCFFC29668}" type="datetimeFigureOut">
              <a:rPr lang="en-CA" smtClean="0"/>
              <a:pPr/>
              <a:t>2014-11-27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AC2E927-A289-46CE-A6BC-6E056397FB2E}"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2D06B7-E86A-4EFF-B634-70CCFFC29668}" type="datetimeFigureOut">
              <a:rPr lang="en-CA" smtClean="0"/>
              <a:pPr/>
              <a:t>2014-11-27</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C2E927-A289-46CE-A6BC-6E056397FB2E}"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onflict.jpg"/>
          <p:cNvPicPr>
            <a:picLocks noChangeAspect="1"/>
          </p:cNvPicPr>
          <p:nvPr/>
        </p:nvPicPr>
        <p:blipFill>
          <a:blip r:embed="rId2" cstate="print"/>
          <a:stretch>
            <a:fillRect/>
          </a:stretch>
        </p:blipFill>
        <p:spPr>
          <a:xfrm>
            <a:off x="5292080" y="2204864"/>
            <a:ext cx="3593785" cy="2941687"/>
          </a:xfrm>
          <a:prstGeom prst="rect">
            <a:avLst/>
          </a:prstGeom>
        </p:spPr>
      </p:pic>
      <p:sp>
        <p:nvSpPr>
          <p:cNvPr id="2" name="Title 1"/>
          <p:cNvSpPr>
            <a:spLocks noGrp="1"/>
          </p:cNvSpPr>
          <p:nvPr>
            <p:ph type="ctrTitle"/>
          </p:nvPr>
        </p:nvSpPr>
        <p:spPr>
          <a:xfrm>
            <a:off x="611560" y="548680"/>
            <a:ext cx="7772400" cy="1470025"/>
          </a:xfrm>
        </p:spPr>
        <p:txBody>
          <a:bodyPr>
            <a:normAutofit/>
          </a:bodyPr>
          <a:lstStyle/>
          <a:p>
            <a:r>
              <a:rPr lang="en-CA" sz="3200" b="1" dirty="0" smtClean="0"/>
              <a:t>THE NATURE OF CONFLICT</a:t>
            </a:r>
            <a:endParaRPr lang="en-CA" sz="3200" b="1" dirty="0"/>
          </a:p>
        </p:txBody>
      </p:sp>
      <p:sp>
        <p:nvSpPr>
          <p:cNvPr id="5" name="TextBox 4"/>
          <p:cNvSpPr txBox="1"/>
          <p:nvPr/>
        </p:nvSpPr>
        <p:spPr>
          <a:xfrm>
            <a:off x="827584" y="1844825"/>
            <a:ext cx="5040560" cy="3416320"/>
          </a:xfrm>
          <a:prstGeom prst="rect">
            <a:avLst/>
          </a:prstGeom>
          <a:noFill/>
        </p:spPr>
        <p:txBody>
          <a:bodyPr wrap="square" rtlCol="0">
            <a:spAutoFit/>
          </a:bodyPr>
          <a:lstStyle/>
          <a:p>
            <a:r>
              <a:rPr lang="en-CA" b="1" dirty="0" smtClean="0"/>
              <a:t>Conflict: </a:t>
            </a:r>
            <a:r>
              <a:rPr lang="en-CA" i="1" dirty="0" smtClean="0"/>
              <a:t>a struggle or clash between opposing forces, ideas, or interests</a:t>
            </a:r>
            <a:endParaRPr lang="en-CA" dirty="0" smtClean="0"/>
          </a:p>
          <a:p>
            <a:endParaRPr lang="en-CA" b="1" dirty="0" smtClean="0"/>
          </a:p>
          <a:p>
            <a:r>
              <a:rPr lang="en-CA" b="1" dirty="0" smtClean="0"/>
              <a:t>Conflicts have ONE of three outcomes:</a:t>
            </a:r>
          </a:p>
          <a:p>
            <a:pPr marL="342900" indent="-342900">
              <a:buFont typeface="+mj-lt"/>
              <a:buAutoNum type="arabicPeriod"/>
            </a:pPr>
            <a:r>
              <a:rPr lang="en-CA" dirty="0" smtClean="0"/>
              <a:t>A solution is found that is acceptable to all parties</a:t>
            </a:r>
          </a:p>
          <a:p>
            <a:pPr marL="342900" indent="-342900">
              <a:buFont typeface="+mj-lt"/>
              <a:buAutoNum type="arabicPeriod"/>
            </a:pPr>
            <a:r>
              <a:rPr lang="en-CA" dirty="0" smtClean="0"/>
              <a:t>The parties learn to live peacefully in an adversarial </a:t>
            </a:r>
            <a:r>
              <a:rPr lang="en-CA" i="1" dirty="0" smtClean="0"/>
              <a:t>state </a:t>
            </a:r>
            <a:r>
              <a:rPr lang="en-CA" dirty="0" smtClean="0"/>
              <a:t>without the need to proceed to adversarial </a:t>
            </a:r>
            <a:r>
              <a:rPr lang="en-CA" i="1" dirty="0" smtClean="0"/>
              <a:t>action</a:t>
            </a:r>
            <a:endParaRPr lang="en-CA" dirty="0" smtClean="0"/>
          </a:p>
          <a:p>
            <a:pPr marL="342900" indent="-342900">
              <a:buFont typeface="+mj-lt"/>
              <a:buAutoNum type="arabicPeriod"/>
            </a:pPr>
            <a:r>
              <a:rPr lang="en-CA" b="1" dirty="0" smtClean="0"/>
              <a:t>Armed conflicts</a:t>
            </a:r>
            <a:r>
              <a:rPr lang="en-CA" dirty="0" smtClean="0"/>
              <a:t> – each side uses force to achieve its goals </a:t>
            </a:r>
          </a:p>
          <a:p>
            <a:endParaRPr lang="en-CA"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k47.jpg"/>
          <p:cNvPicPr>
            <a:picLocks noChangeAspect="1"/>
          </p:cNvPicPr>
          <p:nvPr/>
        </p:nvPicPr>
        <p:blipFill>
          <a:blip r:embed="rId3" cstate="print"/>
          <a:stretch>
            <a:fillRect/>
          </a:stretch>
        </p:blipFill>
        <p:spPr>
          <a:xfrm>
            <a:off x="4572000" y="4221088"/>
            <a:ext cx="3562350" cy="1285875"/>
          </a:xfrm>
          <a:prstGeom prst="rect">
            <a:avLst/>
          </a:prstGeom>
        </p:spPr>
      </p:pic>
      <p:sp>
        <p:nvSpPr>
          <p:cNvPr id="2" name="Title 1"/>
          <p:cNvSpPr>
            <a:spLocks noGrp="1"/>
          </p:cNvSpPr>
          <p:nvPr>
            <p:ph type="title"/>
          </p:nvPr>
        </p:nvSpPr>
        <p:spPr/>
        <p:txBody>
          <a:bodyPr>
            <a:normAutofit/>
          </a:bodyPr>
          <a:lstStyle/>
          <a:p>
            <a:r>
              <a:rPr lang="en-CA" sz="3200" dirty="0" smtClean="0"/>
              <a:t>MILITARY COSTS</a:t>
            </a:r>
            <a:endParaRPr lang="en-CA" sz="3200" dirty="0"/>
          </a:p>
        </p:txBody>
      </p:sp>
      <p:sp>
        <p:nvSpPr>
          <p:cNvPr id="3" name="Content Placeholder 2"/>
          <p:cNvSpPr>
            <a:spLocks noGrp="1"/>
          </p:cNvSpPr>
          <p:nvPr>
            <p:ph idx="1"/>
          </p:nvPr>
        </p:nvSpPr>
        <p:spPr>
          <a:xfrm>
            <a:off x="467544" y="1268760"/>
            <a:ext cx="7488832" cy="4392488"/>
          </a:xfrm>
        </p:spPr>
        <p:txBody>
          <a:bodyPr numCol="2">
            <a:normAutofit/>
          </a:bodyPr>
          <a:lstStyle/>
          <a:p>
            <a:pPr marL="457200" indent="-457200">
              <a:buNone/>
            </a:pPr>
            <a:r>
              <a:rPr lang="en-CA" sz="2000" dirty="0" smtClean="0"/>
              <a:t>The F-35 Joint Strike Fighter plane</a:t>
            </a:r>
          </a:p>
          <a:p>
            <a:pPr marL="457200" indent="-457200">
              <a:buNone/>
            </a:pPr>
            <a:r>
              <a:rPr lang="en-CA" sz="2000" dirty="0" smtClean="0"/>
              <a:t>(coming into service in 2011) will</a:t>
            </a:r>
          </a:p>
          <a:p>
            <a:pPr marL="457200" indent="-457200">
              <a:buNone/>
            </a:pPr>
            <a:r>
              <a:rPr lang="en-CA" sz="2000" dirty="0" smtClean="0"/>
              <a:t>cost between US$48 million and</a:t>
            </a:r>
          </a:p>
          <a:p>
            <a:pPr marL="457200" indent="-457200">
              <a:buNone/>
            </a:pPr>
            <a:r>
              <a:rPr lang="en-CA" sz="2000" dirty="0" smtClean="0"/>
              <a:t>US$63 million each.  At this cost,</a:t>
            </a:r>
          </a:p>
          <a:p>
            <a:pPr marL="457200" indent="-457200">
              <a:buNone/>
            </a:pPr>
            <a:r>
              <a:rPr lang="en-CA" sz="2000" dirty="0" smtClean="0"/>
              <a:t>only Core countries will purchase it</a:t>
            </a:r>
          </a:p>
          <a:p>
            <a:pPr marL="457200" indent="-457200">
              <a:buNone/>
            </a:pPr>
            <a:r>
              <a:rPr lang="en-CA" sz="2000" dirty="0" smtClean="0"/>
              <a:t>– Canada may order as many as 80</a:t>
            </a:r>
          </a:p>
          <a:p>
            <a:pPr marL="457200" indent="-457200">
              <a:buNone/>
            </a:pPr>
            <a:r>
              <a:rPr lang="en-CA" sz="2000" dirty="0" smtClean="0"/>
              <a:t>planes to replace our aging CF-18s </a:t>
            </a:r>
          </a:p>
          <a:p>
            <a:pPr marL="457200" indent="-457200">
              <a:buAutoNum type="arabicPeriod"/>
            </a:pPr>
            <a:endParaRPr lang="en-CA" sz="2000" dirty="0" smtClean="0"/>
          </a:p>
          <a:p>
            <a:pPr marL="457200" indent="-457200">
              <a:buAutoNum type="arabicPeriod"/>
            </a:pPr>
            <a:endParaRPr lang="en-CA" sz="2000" dirty="0" smtClean="0"/>
          </a:p>
          <a:p>
            <a:pPr marL="457200" indent="-457200">
              <a:buAutoNum type="arabicPeriod"/>
            </a:pPr>
            <a:endParaRPr lang="en-CA" sz="2000" dirty="0" smtClean="0"/>
          </a:p>
          <a:p>
            <a:pPr marL="457200" indent="-457200">
              <a:buAutoNum type="arabicPeriod"/>
            </a:pPr>
            <a:endParaRPr lang="en-CA" sz="2000" dirty="0" smtClean="0"/>
          </a:p>
          <a:p>
            <a:pPr marL="457200" indent="-457200">
              <a:buNone/>
            </a:pPr>
            <a:r>
              <a:rPr lang="en-CA" sz="2000" dirty="0" smtClean="0"/>
              <a:t>        More than 100 million AK-47  rifles (originally made in the Soviet Union and now produced in over 20 countries) have been made since its introduction in 1949.  They are simple to use, inexpensive, and rugged – most popular in conflicts in Asia and Africa.</a:t>
            </a:r>
          </a:p>
          <a:p>
            <a:pPr marL="457200" indent="-457200">
              <a:buNone/>
            </a:pPr>
            <a:endParaRPr lang="en-CA" sz="2000" dirty="0" smtClean="0"/>
          </a:p>
        </p:txBody>
      </p:sp>
      <p:pic>
        <p:nvPicPr>
          <p:cNvPr id="8" name="Picture 7" descr="f35.jpg"/>
          <p:cNvPicPr>
            <a:picLocks noChangeAspect="1"/>
          </p:cNvPicPr>
          <p:nvPr/>
        </p:nvPicPr>
        <p:blipFill>
          <a:blip r:embed="rId4" cstate="print"/>
          <a:stretch>
            <a:fillRect/>
          </a:stretch>
        </p:blipFill>
        <p:spPr>
          <a:xfrm>
            <a:off x="1115616" y="4077072"/>
            <a:ext cx="2390775" cy="1914525"/>
          </a:xfrm>
          <a:prstGeom prst="rect">
            <a:avLst/>
          </a:prstGeom>
        </p:spPr>
      </p:pic>
      <p:sp>
        <p:nvSpPr>
          <p:cNvPr id="12" name="TextBox 11"/>
          <p:cNvSpPr txBox="1"/>
          <p:nvPr/>
        </p:nvSpPr>
        <p:spPr>
          <a:xfrm>
            <a:off x="4716016" y="5733256"/>
            <a:ext cx="3672408" cy="923330"/>
          </a:xfrm>
          <a:prstGeom prst="rect">
            <a:avLst/>
          </a:prstGeom>
          <a:noFill/>
        </p:spPr>
        <p:txBody>
          <a:bodyPr wrap="square" rtlCol="0">
            <a:spAutoFit/>
          </a:bodyPr>
          <a:lstStyle/>
          <a:p>
            <a:r>
              <a:rPr lang="en-CA" b="1" dirty="0" smtClean="0">
                <a:solidFill>
                  <a:schemeClr val="tx2"/>
                </a:solidFill>
              </a:rPr>
              <a:t>FACT: </a:t>
            </a:r>
            <a:r>
              <a:rPr lang="en-CA" dirty="0" smtClean="0">
                <a:solidFill>
                  <a:schemeClr val="tx2"/>
                </a:solidFill>
              </a:rPr>
              <a:t>AK47s can be bought in countries like Somalia or Congo for between US$30-125 each</a:t>
            </a:r>
            <a:endParaRPr lang="en-CA" dirty="0">
              <a:solidFill>
                <a:schemeClr val="tx2"/>
              </a:solidFill>
            </a:endParaRPr>
          </a:p>
        </p:txBody>
      </p:sp>
      <p:sp>
        <p:nvSpPr>
          <p:cNvPr id="13" name="Rounded Rectangle 12"/>
          <p:cNvSpPr/>
          <p:nvPr/>
        </p:nvSpPr>
        <p:spPr>
          <a:xfrm>
            <a:off x="4716016" y="5661248"/>
            <a:ext cx="3384376" cy="1008112"/>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CONFLICT </a:t>
            </a:r>
            <a:r>
              <a:rPr lang="en-CA" b="1" dirty="0" smtClean="0"/>
              <a:t>ARCTIC</a:t>
            </a:r>
            <a:endParaRPr lang="en-CA" dirty="0"/>
          </a:p>
        </p:txBody>
      </p:sp>
      <p:sp>
        <p:nvSpPr>
          <p:cNvPr id="3" name="Content Placeholder 2"/>
          <p:cNvSpPr>
            <a:spLocks noGrp="1"/>
          </p:cNvSpPr>
          <p:nvPr>
            <p:ph idx="1"/>
          </p:nvPr>
        </p:nvSpPr>
        <p:spPr>
          <a:xfrm>
            <a:off x="457200" y="1412777"/>
            <a:ext cx="8229600" cy="2880320"/>
          </a:xfrm>
        </p:spPr>
        <p:txBody>
          <a:bodyPr>
            <a:normAutofit/>
          </a:bodyPr>
          <a:lstStyle/>
          <a:p>
            <a:pPr>
              <a:buNone/>
            </a:pPr>
            <a:r>
              <a:rPr lang="en-CA" sz="2000" b="1" dirty="0" smtClean="0"/>
              <a:t>IS CANADA IN A CONFLICT, OR SIMPLY CONFLICTED?  TURN TO PAGE 350 IN </a:t>
            </a:r>
            <a:r>
              <a:rPr lang="en-CA" sz="2000" b="1" i="1" dirty="0" smtClean="0"/>
              <a:t>GLOBAL CONNECTIONS </a:t>
            </a:r>
            <a:r>
              <a:rPr lang="en-CA" sz="2000" b="1" dirty="0" smtClean="0"/>
              <a:t>TO FIND OUT.....</a:t>
            </a:r>
          </a:p>
          <a:p>
            <a:pPr>
              <a:buNone/>
            </a:pPr>
            <a:endParaRPr lang="en-CA" sz="2000" dirty="0"/>
          </a:p>
          <a:p>
            <a:pPr>
              <a:buNone/>
            </a:pPr>
            <a:endParaRPr lang="en-CA" i="1" dirty="0"/>
          </a:p>
          <a:p>
            <a:pPr>
              <a:buNone/>
            </a:pPr>
            <a:endParaRPr lang="en-CA" dirty="0" smtClean="0"/>
          </a:p>
        </p:txBody>
      </p:sp>
      <p:pic>
        <p:nvPicPr>
          <p:cNvPr id="5" name="Picture 4" descr="arctic1.jpg"/>
          <p:cNvPicPr>
            <a:picLocks noChangeAspect="1"/>
          </p:cNvPicPr>
          <p:nvPr/>
        </p:nvPicPr>
        <p:blipFill>
          <a:blip r:embed="rId2" cstate="print"/>
          <a:stretch>
            <a:fillRect/>
          </a:stretch>
        </p:blipFill>
        <p:spPr>
          <a:xfrm>
            <a:off x="1979712" y="2852936"/>
            <a:ext cx="5280587" cy="3168352"/>
          </a:xfrm>
          <a:prstGeom prst="rect">
            <a:avLst/>
          </a:prstGeom>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dirty="0" smtClean="0"/>
              <a:t>CAUSES OF CONFLICT</a:t>
            </a:r>
            <a:endParaRPr lang="en-CA" sz="3200" dirty="0"/>
          </a:p>
        </p:txBody>
      </p:sp>
      <p:sp>
        <p:nvSpPr>
          <p:cNvPr id="3" name="Content Placeholder 2"/>
          <p:cNvSpPr>
            <a:spLocks noGrp="1"/>
          </p:cNvSpPr>
          <p:nvPr>
            <p:ph idx="1"/>
          </p:nvPr>
        </p:nvSpPr>
        <p:spPr>
          <a:xfrm>
            <a:off x="457200" y="1412777"/>
            <a:ext cx="8229600" cy="2880320"/>
          </a:xfrm>
        </p:spPr>
        <p:txBody>
          <a:bodyPr>
            <a:normAutofit/>
          </a:bodyPr>
          <a:lstStyle/>
          <a:p>
            <a:pPr>
              <a:buNone/>
            </a:pPr>
            <a:r>
              <a:rPr lang="en-CA" sz="1800" dirty="0" smtClean="0"/>
              <a:t>There are </a:t>
            </a:r>
            <a:r>
              <a:rPr lang="en-CA" sz="1800" b="1" dirty="0" smtClean="0"/>
              <a:t>five (5)</a:t>
            </a:r>
            <a:r>
              <a:rPr lang="en-CA" sz="1800" dirty="0" smtClean="0"/>
              <a:t> major causes of conflicts:</a:t>
            </a:r>
          </a:p>
          <a:p>
            <a:pPr>
              <a:buNone/>
            </a:pPr>
            <a:endParaRPr lang="en-CA" sz="1800" dirty="0" smtClean="0"/>
          </a:p>
          <a:p>
            <a:pPr lvl="1">
              <a:buFont typeface="+mj-lt"/>
              <a:buAutoNum type="arabicPeriod"/>
            </a:pPr>
            <a:r>
              <a:rPr lang="en-CA" sz="1800" b="1" dirty="0" smtClean="0"/>
              <a:t>Natural Resource Conflicts</a:t>
            </a:r>
          </a:p>
          <a:p>
            <a:pPr lvl="1">
              <a:buFont typeface="+mj-lt"/>
              <a:buAutoNum type="arabicPeriod"/>
            </a:pPr>
            <a:r>
              <a:rPr lang="en-CA" sz="1800" b="1" dirty="0" smtClean="0"/>
              <a:t>Territorial Conflict</a:t>
            </a:r>
          </a:p>
          <a:p>
            <a:pPr lvl="1">
              <a:buFont typeface="+mj-lt"/>
              <a:buAutoNum type="arabicPeriod"/>
            </a:pPr>
            <a:r>
              <a:rPr lang="en-CA" sz="1800" b="1" dirty="0" smtClean="0"/>
              <a:t>Cultural Conflict</a:t>
            </a:r>
          </a:p>
          <a:p>
            <a:pPr lvl="1">
              <a:buFont typeface="+mj-lt"/>
              <a:buAutoNum type="arabicPeriod"/>
            </a:pPr>
            <a:r>
              <a:rPr lang="en-CA" sz="1800" b="1" dirty="0" smtClean="0"/>
              <a:t>Religious Conflict</a:t>
            </a:r>
          </a:p>
          <a:p>
            <a:pPr lvl="1">
              <a:buFont typeface="+mj-lt"/>
              <a:buAutoNum type="arabicPeriod"/>
            </a:pPr>
            <a:r>
              <a:rPr lang="en-CA" sz="1800" b="1" dirty="0" smtClean="0"/>
              <a:t>Global Geopolitical Conflict</a:t>
            </a:r>
          </a:p>
          <a:p>
            <a:endParaRPr lang="en-CA" sz="1800" i="1" dirty="0" smtClean="0"/>
          </a:p>
          <a:p>
            <a:pPr>
              <a:buNone/>
            </a:pPr>
            <a:endParaRPr lang="en-CA" sz="1800" dirty="0" smtClean="0"/>
          </a:p>
          <a:p>
            <a:pPr>
              <a:buNone/>
            </a:pPr>
            <a:endParaRPr lang="en-CA" dirty="0" smtClean="0"/>
          </a:p>
        </p:txBody>
      </p:sp>
      <p:sp>
        <p:nvSpPr>
          <p:cNvPr id="5" name="TextBox 4"/>
          <p:cNvSpPr txBox="1"/>
          <p:nvPr/>
        </p:nvSpPr>
        <p:spPr>
          <a:xfrm>
            <a:off x="611560" y="4797152"/>
            <a:ext cx="3672408" cy="1200329"/>
          </a:xfrm>
          <a:prstGeom prst="rect">
            <a:avLst/>
          </a:prstGeom>
          <a:noFill/>
        </p:spPr>
        <p:txBody>
          <a:bodyPr wrap="square" rtlCol="0">
            <a:spAutoFit/>
          </a:bodyPr>
          <a:lstStyle/>
          <a:p>
            <a:pPr>
              <a:buNone/>
            </a:pPr>
            <a:r>
              <a:rPr lang="en-CA" dirty="0" smtClean="0">
                <a:solidFill>
                  <a:schemeClr val="tx2"/>
                </a:solidFill>
              </a:rPr>
              <a:t>In 2007, there were about 40 ongoing conflicts worldwide (Africa and the Middle East are the most war-torn regions).</a:t>
            </a:r>
            <a:endParaRPr lang="en-CA" dirty="0">
              <a:solidFill>
                <a:schemeClr val="tx2"/>
              </a:solidFill>
            </a:endParaRPr>
          </a:p>
        </p:txBody>
      </p:sp>
      <p:sp>
        <p:nvSpPr>
          <p:cNvPr id="6" name="Rounded Rectangle 5"/>
          <p:cNvSpPr/>
          <p:nvPr/>
        </p:nvSpPr>
        <p:spPr>
          <a:xfrm>
            <a:off x="611560" y="4653136"/>
            <a:ext cx="3456384" cy="144016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8" name="Picture 7" descr="conflict1.jpg"/>
          <p:cNvPicPr>
            <a:picLocks noChangeAspect="1"/>
          </p:cNvPicPr>
          <p:nvPr/>
        </p:nvPicPr>
        <p:blipFill>
          <a:blip r:embed="rId2" cstate="print"/>
          <a:stretch>
            <a:fillRect/>
          </a:stretch>
        </p:blipFill>
        <p:spPr>
          <a:xfrm>
            <a:off x="5148064" y="2276872"/>
            <a:ext cx="3323828" cy="3221781"/>
          </a:xfrm>
          <a:prstGeom prst="rect">
            <a:avLst/>
          </a:prstGeom>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dirty="0" smtClean="0"/>
              <a:t>NATURAL RESOURCE CONFLICT</a:t>
            </a:r>
            <a:endParaRPr lang="en-CA" sz="3200" dirty="0"/>
          </a:p>
        </p:txBody>
      </p:sp>
      <p:sp>
        <p:nvSpPr>
          <p:cNvPr id="3" name="Content Placeholder 2"/>
          <p:cNvSpPr>
            <a:spLocks noGrp="1"/>
          </p:cNvSpPr>
          <p:nvPr>
            <p:ph idx="1"/>
          </p:nvPr>
        </p:nvSpPr>
        <p:spPr>
          <a:xfrm>
            <a:off x="457200" y="1412777"/>
            <a:ext cx="7715200" cy="2016224"/>
          </a:xfrm>
        </p:spPr>
        <p:txBody>
          <a:bodyPr>
            <a:normAutofit/>
          </a:bodyPr>
          <a:lstStyle/>
          <a:p>
            <a:r>
              <a:rPr lang="en-CA" sz="2000" dirty="0" smtClean="0"/>
              <a:t>The combination of global industrial development and population growth increases the demand for finite resources (the most contentious resource to date has been oil)</a:t>
            </a:r>
          </a:p>
          <a:p>
            <a:r>
              <a:rPr lang="en-CA" sz="2000" i="1" dirty="0" smtClean="0"/>
              <a:t>A common prediction</a:t>
            </a:r>
            <a:r>
              <a:rPr lang="en-CA" sz="2000" dirty="0" smtClean="0"/>
              <a:t>: conflicts over water will become even more important than conflicts over oil and other resources</a:t>
            </a:r>
          </a:p>
          <a:p>
            <a:pPr>
              <a:buNone/>
            </a:pPr>
            <a:endParaRPr lang="en-CA" sz="2000" dirty="0" smtClean="0"/>
          </a:p>
        </p:txBody>
      </p:sp>
      <p:sp>
        <p:nvSpPr>
          <p:cNvPr id="6" name="Rectangle 5"/>
          <p:cNvSpPr/>
          <p:nvPr/>
        </p:nvSpPr>
        <p:spPr>
          <a:xfrm>
            <a:off x="539552" y="3861048"/>
            <a:ext cx="4572000" cy="1200329"/>
          </a:xfrm>
          <a:prstGeom prst="rect">
            <a:avLst/>
          </a:prstGeom>
        </p:spPr>
        <p:txBody>
          <a:bodyPr wrap="square">
            <a:spAutoFit/>
          </a:bodyPr>
          <a:lstStyle/>
          <a:p>
            <a:pPr>
              <a:buNone/>
            </a:pPr>
            <a:r>
              <a:rPr lang="en-CA" b="1" dirty="0" smtClean="0">
                <a:solidFill>
                  <a:schemeClr val="tx2">
                    <a:lumMod val="75000"/>
                  </a:schemeClr>
                </a:solidFill>
              </a:rPr>
              <a:t>FACT</a:t>
            </a:r>
            <a:r>
              <a:rPr lang="en-CA" dirty="0" smtClean="0">
                <a:solidFill>
                  <a:schemeClr val="tx2">
                    <a:lumMod val="75000"/>
                  </a:schemeClr>
                </a:solidFill>
              </a:rPr>
              <a:t>: The American invasion of Iraq was originally called </a:t>
            </a:r>
            <a:r>
              <a:rPr lang="en-CA" i="1" dirty="0" smtClean="0">
                <a:solidFill>
                  <a:schemeClr val="tx2">
                    <a:lumMod val="75000"/>
                  </a:schemeClr>
                </a:solidFill>
              </a:rPr>
              <a:t>Operation Iraqi Liberation (OIL)</a:t>
            </a:r>
            <a:r>
              <a:rPr lang="en-CA" dirty="0" smtClean="0">
                <a:solidFill>
                  <a:schemeClr val="tx2">
                    <a:lumMod val="75000"/>
                  </a:schemeClr>
                </a:solidFill>
              </a:rPr>
              <a:t>. The name was quickly changed to </a:t>
            </a:r>
            <a:r>
              <a:rPr lang="en-CA" i="1" dirty="0" smtClean="0">
                <a:solidFill>
                  <a:schemeClr val="tx2">
                    <a:lumMod val="75000"/>
                  </a:schemeClr>
                </a:solidFill>
              </a:rPr>
              <a:t>Operation Iraqi Freedom.</a:t>
            </a:r>
            <a:endParaRPr lang="en-CA" dirty="0" smtClean="0">
              <a:solidFill>
                <a:schemeClr val="tx2">
                  <a:lumMod val="75000"/>
                </a:schemeClr>
              </a:solidFill>
            </a:endParaRPr>
          </a:p>
        </p:txBody>
      </p:sp>
      <p:sp>
        <p:nvSpPr>
          <p:cNvPr id="7" name="Rounded Rectangle 6"/>
          <p:cNvSpPr/>
          <p:nvPr/>
        </p:nvSpPr>
        <p:spPr>
          <a:xfrm>
            <a:off x="467544" y="3789040"/>
            <a:ext cx="4536504" cy="1296144"/>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8" name="Picture 7" descr="water.jpg"/>
          <p:cNvPicPr>
            <a:picLocks noChangeAspect="1"/>
          </p:cNvPicPr>
          <p:nvPr/>
        </p:nvPicPr>
        <p:blipFill>
          <a:blip r:embed="rId2" cstate="print"/>
          <a:stretch>
            <a:fillRect/>
          </a:stretch>
        </p:blipFill>
        <p:spPr>
          <a:xfrm>
            <a:off x="5508104" y="3501008"/>
            <a:ext cx="3061369" cy="2304256"/>
          </a:xfrm>
          <a:prstGeom prst="rect">
            <a:avLst/>
          </a:prstGeom>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dirty="0" smtClean="0"/>
              <a:t>TERRITORIAL CONFLICT</a:t>
            </a:r>
            <a:endParaRPr lang="en-CA" sz="3200" dirty="0"/>
          </a:p>
        </p:txBody>
      </p:sp>
      <p:sp>
        <p:nvSpPr>
          <p:cNvPr id="3" name="Content Placeholder 2"/>
          <p:cNvSpPr>
            <a:spLocks noGrp="1"/>
          </p:cNvSpPr>
          <p:nvPr>
            <p:ph idx="1"/>
          </p:nvPr>
        </p:nvSpPr>
        <p:spPr>
          <a:xfrm>
            <a:off x="457200" y="1412777"/>
            <a:ext cx="7715200" cy="2016224"/>
          </a:xfrm>
        </p:spPr>
        <p:txBody>
          <a:bodyPr>
            <a:normAutofit/>
          </a:bodyPr>
          <a:lstStyle/>
          <a:p>
            <a:r>
              <a:rPr lang="en-CA" sz="2000" dirty="0" smtClean="0"/>
              <a:t>Two or more groups wish to control the same territory.</a:t>
            </a:r>
          </a:p>
          <a:p>
            <a:r>
              <a:rPr lang="en-CA" sz="2000" dirty="0" smtClean="0"/>
              <a:t>Examples include the Israeli-Palestinian conflict and the Basque separatist movement in northern Spain.</a:t>
            </a:r>
          </a:p>
          <a:p>
            <a:pPr>
              <a:buNone/>
            </a:pPr>
            <a:endParaRPr lang="en-CA" sz="2000" dirty="0" smtClean="0"/>
          </a:p>
        </p:txBody>
      </p:sp>
      <p:pic>
        <p:nvPicPr>
          <p:cNvPr id="9" name="Picture 8" descr="israel-palestine.jpg"/>
          <p:cNvPicPr>
            <a:picLocks noChangeAspect="1"/>
          </p:cNvPicPr>
          <p:nvPr/>
        </p:nvPicPr>
        <p:blipFill>
          <a:blip r:embed="rId2" cstate="print"/>
          <a:stretch>
            <a:fillRect/>
          </a:stretch>
        </p:blipFill>
        <p:spPr>
          <a:xfrm>
            <a:off x="4283968" y="3284984"/>
            <a:ext cx="4199532" cy="1851273"/>
          </a:xfrm>
          <a:prstGeom prst="rect">
            <a:avLst/>
          </a:prstGeom>
        </p:spPr>
      </p:pic>
      <p:pic>
        <p:nvPicPr>
          <p:cNvPr id="10" name="Picture 9" descr="kashmir.jpg"/>
          <p:cNvPicPr>
            <a:picLocks noChangeAspect="1"/>
          </p:cNvPicPr>
          <p:nvPr/>
        </p:nvPicPr>
        <p:blipFill>
          <a:blip r:embed="rId3" cstate="print"/>
          <a:stretch>
            <a:fillRect/>
          </a:stretch>
        </p:blipFill>
        <p:spPr>
          <a:xfrm>
            <a:off x="611560" y="2924944"/>
            <a:ext cx="3239252" cy="2448272"/>
          </a:xfrm>
          <a:prstGeom prst="rect">
            <a:avLst/>
          </a:prstGeom>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dirty="0" smtClean="0"/>
              <a:t>CULTURAL CONFLICT</a:t>
            </a:r>
            <a:endParaRPr lang="en-CA" sz="3200" dirty="0"/>
          </a:p>
        </p:txBody>
      </p:sp>
      <p:sp>
        <p:nvSpPr>
          <p:cNvPr id="3" name="Content Placeholder 2"/>
          <p:cNvSpPr>
            <a:spLocks noGrp="1"/>
          </p:cNvSpPr>
          <p:nvPr>
            <p:ph idx="1"/>
          </p:nvPr>
        </p:nvSpPr>
        <p:spPr>
          <a:xfrm>
            <a:off x="457200" y="1412777"/>
            <a:ext cx="7715200" cy="2016224"/>
          </a:xfrm>
        </p:spPr>
        <p:txBody>
          <a:bodyPr>
            <a:normAutofit/>
          </a:bodyPr>
          <a:lstStyle/>
          <a:p>
            <a:r>
              <a:rPr lang="en-CA" sz="2000" dirty="0" smtClean="0"/>
              <a:t>Can take on many forms – an important one is between indigenous (native) peoples and the majority population that migrated to the country from another part of the world.</a:t>
            </a:r>
          </a:p>
          <a:p>
            <a:endParaRPr lang="en-CA" sz="2000" dirty="0" smtClean="0"/>
          </a:p>
        </p:txBody>
      </p:sp>
      <p:pic>
        <p:nvPicPr>
          <p:cNvPr id="6" name="Picture 5" descr="aboriginal.jpg"/>
          <p:cNvPicPr>
            <a:picLocks noChangeAspect="1"/>
          </p:cNvPicPr>
          <p:nvPr/>
        </p:nvPicPr>
        <p:blipFill>
          <a:blip r:embed="rId2" cstate="print"/>
          <a:stretch>
            <a:fillRect/>
          </a:stretch>
        </p:blipFill>
        <p:spPr>
          <a:xfrm>
            <a:off x="2843808" y="2708920"/>
            <a:ext cx="3096344" cy="3715613"/>
          </a:xfrm>
          <a:prstGeom prst="rect">
            <a:avLst/>
          </a:prstGeom>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smtClean="0"/>
              <a:t>RELIGIOUS </a:t>
            </a:r>
            <a:r>
              <a:rPr lang="en-CA" sz="3200" dirty="0" smtClean="0"/>
              <a:t>CONFLICT</a:t>
            </a:r>
            <a:endParaRPr lang="en-CA" sz="3200" dirty="0"/>
          </a:p>
        </p:txBody>
      </p:sp>
      <p:sp>
        <p:nvSpPr>
          <p:cNvPr id="3" name="Content Placeholder 2"/>
          <p:cNvSpPr>
            <a:spLocks noGrp="1"/>
          </p:cNvSpPr>
          <p:nvPr>
            <p:ph idx="1"/>
          </p:nvPr>
        </p:nvSpPr>
        <p:spPr>
          <a:xfrm>
            <a:off x="457200" y="1412777"/>
            <a:ext cx="7715200" cy="2016224"/>
          </a:xfrm>
        </p:spPr>
        <p:txBody>
          <a:bodyPr>
            <a:normAutofit/>
          </a:bodyPr>
          <a:lstStyle/>
          <a:p>
            <a:r>
              <a:rPr lang="en-CA" sz="2000" dirty="0" smtClean="0"/>
              <a:t>Religion is one of the most powerful forces in the world – it provides individuals with spiritual guidance and is the basis for </a:t>
            </a:r>
            <a:r>
              <a:rPr lang="en-CA" sz="2000" b="1" i="1" dirty="0" smtClean="0"/>
              <a:t>secular</a:t>
            </a:r>
            <a:r>
              <a:rPr lang="en-CA" sz="2000" dirty="0" smtClean="0"/>
              <a:t> law (in most countries)</a:t>
            </a:r>
          </a:p>
          <a:p>
            <a:r>
              <a:rPr lang="en-CA" sz="2000" dirty="0" smtClean="0"/>
              <a:t>Religious conflicts exist in many parts of the world – e.g. Catholics vs. Protestants in Ireland (more than 300 years) &amp; Sunni vs. Shiite Muslims in Iraq</a:t>
            </a:r>
          </a:p>
          <a:p>
            <a:endParaRPr lang="en-CA" sz="2000" dirty="0" smtClean="0"/>
          </a:p>
        </p:txBody>
      </p:sp>
      <p:pic>
        <p:nvPicPr>
          <p:cNvPr id="5" name="Picture 4" descr="religious conflcit.jpg"/>
          <p:cNvPicPr>
            <a:picLocks noChangeAspect="1"/>
          </p:cNvPicPr>
          <p:nvPr/>
        </p:nvPicPr>
        <p:blipFill>
          <a:blip r:embed="rId2" cstate="print"/>
          <a:stretch>
            <a:fillRect/>
          </a:stretch>
        </p:blipFill>
        <p:spPr>
          <a:xfrm>
            <a:off x="3275856" y="3212976"/>
            <a:ext cx="2644130" cy="3259348"/>
          </a:xfrm>
          <a:prstGeom prst="rect">
            <a:avLst/>
          </a:prstGeom>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200" dirty="0" smtClean="0"/>
              <a:t>GLOBAL GEOPOLITICAL CONFLICT</a:t>
            </a:r>
            <a:endParaRPr lang="en-CA" sz="3200" dirty="0"/>
          </a:p>
        </p:txBody>
      </p:sp>
      <p:sp>
        <p:nvSpPr>
          <p:cNvPr id="3" name="Content Placeholder 2"/>
          <p:cNvSpPr>
            <a:spLocks noGrp="1"/>
          </p:cNvSpPr>
          <p:nvPr>
            <p:ph idx="1"/>
          </p:nvPr>
        </p:nvSpPr>
        <p:spPr>
          <a:xfrm>
            <a:off x="457200" y="1412776"/>
            <a:ext cx="7715200" cy="2664296"/>
          </a:xfrm>
        </p:spPr>
        <p:txBody>
          <a:bodyPr>
            <a:normAutofit/>
          </a:bodyPr>
          <a:lstStyle/>
          <a:p>
            <a:r>
              <a:rPr lang="en-CA" sz="2000" dirty="0" smtClean="0"/>
              <a:t>Many times, a conflict within a particular country is a localized version of a global rivalry </a:t>
            </a:r>
          </a:p>
          <a:p>
            <a:r>
              <a:rPr lang="en-CA" sz="2000" dirty="0" smtClean="0"/>
              <a:t>For example, the cold war saw many </a:t>
            </a:r>
            <a:r>
              <a:rPr lang="en-CA" sz="2000" b="1" dirty="0" smtClean="0"/>
              <a:t>proxy wars </a:t>
            </a:r>
            <a:r>
              <a:rPr lang="en-CA" sz="2000" dirty="0" smtClean="0"/>
              <a:t>(“proxy” means on behalf of someone else) between the West and the Communist Bloc because a direct war could have led to a devastating nuclear war</a:t>
            </a:r>
          </a:p>
          <a:p>
            <a:pPr lvl="1"/>
            <a:r>
              <a:rPr lang="en-CA" sz="1600" dirty="0" smtClean="0"/>
              <a:t>E.g. The Vietnam War (Soviet Proxies supported the North and American Proxies supported the South) and the Afghan War in the 1980s (American Proxies aka the mujahedeen – Islamic guerrilla fighters fought the Soviet Union)</a:t>
            </a:r>
          </a:p>
          <a:p>
            <a:endParaRPr lang="en-CA" sz="2000" dirty="0" smtClean="0"/>
          </a:p>
          <a:p>
            <a:pPr>
              <a:buNone/>
            </a:pPr>
            <a:endParaRPr lang="en-CA" sz="2000" dirty="0" smtClean="0"/>
          </a:p>
          <a:p>
            <a:pPr>
              <a:buNone/>
            </a:pPr>
            <a:endParaRPr lang="en-CA" sz="2000" dirty="0" smtClean="0"/>
          </a:p>
          <a:p>
            <a:pPr>
              <a:buNone/>
            </a:pPr>
            <a:endParaRPr lang="en-CA" sz="2000" dirty="0" smtClean="0"/>
          </a:p>
        </p:txBody>
      </p:sp>
      <p:sp>
        <p:nvSpPr>
          <p:cNvPr id="6" name="Rectangle 5"/>
          <p:cNvSpPr/>
          <p:nvPr/>
        </p:nvSpPr>
        <p:spPr>
          <a:xfrm>
            <a:off x="539552" y="4149080"/>
            <a:ext cx="4572000" cy="1077218"/>
          </a:xfrm>
          <a:prstGeom prst="rect">
            <a:avLst/>
          </a:prstGeom>
        </p:spPr>
        <p:txBody>
          <a:bodyPr>
            <a:spAutoFit/>
          </a:bodyPr>
          <a:lstStyle/>
          <a:p>
            <a:r>
              <a:rPr lang="en-CA" sz="1600" b="1" dirty="0" smtClean="0">
                <a:solidFill>
                  <a:schemeClr val="tx2"/>
                </a:solidFill>
              </a:rPr>
              <a:t>From the 1950s to the 1980s, many civil wars and insurgencies in Africa, Asia and Latin America were fought by one faction supported by the US and the other by the Soviets</a:t>
            </a:r>
          </a:p>
        </p:txBody>
      </p:sp>
      <p:sp>
        <p:nvSpPr>
          <p:cNvPr id="7" name="Rounded Rectangle 6"/>
          <p:cNvSpPr/>
          <p:nvPr/>
        </p:nvSpPr>
        <p:spPr>
          <a:xfrm>
            <a:off x="539552" y="4077072"/>
            <a:ext cx="4392488" cy="1224136"/>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8" name="Picture 7" descr="vietnam.jpg"/>
          <p:cNvPicPr>
            <a:picLocks noChangeAspect="1"/>
          </p:cNvPicPr>
          <p:nvPr/>
        </p:nvPicPr>
        <p:blipFill>
          <a:blip r:embed="rId2" cstate="print"/>
          <a:stretch>
            <a:fillRect/>
          </a:stretch>
        </p:blipFill>
        <p:spPr>
          <a:xfrm>
            <a:off x="5868144" y="3933056"/>
            <a:ext cx="2130549" cy="2660536"/>
          </a:xfrm>
          <a:prstGeom prst="rect">
            <a:avLst/>
          </a:prstGeom>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ocial program.jpg"/>
          <p:cNvPicPr>
            <a:picLocks noChangeAspect="1"/>
          </p:cNvPicPr>
          <p:nvPr/>
        </p:nvPicPr>
        <p:blipFill>
          <a:blip r:embed="rId2" cstate="print"/>
          <a:stretch>
            <a:fillRect/>
          </a:stretch>
        </p:blipFill>
        <p:spPr>
          <a:xfrm>
            <a:off x="1763688" y="5517232"/>
            <a:ext cx="1442016" cy="1080120"/>
          </a:xfrm>
          <a:prstGeom prst="rect">
            <a:avLst/>
          </a:prstGeom>
        </p:spPr>
      </p:pic>
      <p:pic>
        <p:nvPicPr>
          <p:cNvPr id="9" name="Picture 8" descr="guns.jpg"/>
          <p:cNvPicPr>
            <a:picLocks noChangeAspect="1"/>
          </p:cNvPicPr>
          <p:nvPr/>
        </p:nvPicPr>
        <p:blipFill>
          <a:blip r:embed="rId3" cstate="print"/>
          <a:stretch>
            <a:fillRect/>
          </a:stretch>
        </p:blipFill>
        <p:spPr>
          <a:xfrm>
            <a:off x="5292080" y="5517232"/>
            <a:ext cx="1753514" cy="1152128"/>
          </a:xfrm>
          <a:prstGeom prst="rect">
            <a:avLst/>
          </a:prstGeom>
        </p:spPr>
      </p:pic>
      <p:sp>
        <p:nvSpPr>
          <p:cNvPr id="2" name="Title 1"/>
          <p:cNvSpPr>
            <a:spLocks noGrp="1"/>
          </p:cNvSpPr>
          <p:nvPr>
            <p:ph type="title"/>
          </p:nvPr>
        </p:nvSpPr>
        <p:spPr/>
        <p:txBody>
          <a:bodyPr>
            <a:normAutofit/>
          </a:bodyPr>
          <a:lstStyle/>
          <a:p>
            <a:r>
              <a:rPr lang="en-CA" sz="3200" dirty="0" smtClean="0"/>
              <a:t>THE COSTS OF CONFLICTS</a:t>
            </a:r>
            <a:endParaRPr lang="en-CA" sz="3200" dirty="0"/>
          </a:p>
        </p:txBody>
      </p:sp>
      <p:sp>
        <p:nvSpPr>
          <p:cNvPr id="3" name="Content Placeholder 2"/>
          <p:cNvSpPr>
            <a:spLocks noGrp="1"/>
          </p:cNvSpPr>
          <p:nvPr>
            <p:ph idx="1"/>
          </p:nvPr>
        </p:nvSpPr>
        <p:spPr>
          <a:xfrm>
            <a:off x="467544" y="1268760"/>
            <a:ext cx="7715200" cy="4392488"/>
          </a:xfrm>
        </p:spPr>
        <p:txBody>
          <a:bodyPr>
            <a:normAutofit/>
          </a:bodyPr>
          <a:lstStyle/>
          <a:p>
            <a:pPr>
              <a:buNone/>
            </a:pPr>
            <a:r>
              <a:rPr lang="en-CA" sz="2000" i="1" dirty="0" smtClean="0"/>
              <a:t>“Every gun that is made, every warship launched, every rocket fired represents, in the final analysis, a theft from those who hunger and are not fed, who are cold and not clothed.”</a:t>
            </a:r>
          </a:p>
          <a:p>
            <a:pPr>
              <a:buNone/>
            </a:pPr>
            <a:r>
              <a:rPr lang="en-CA" sz="2000" i="1" dirty="0" smtClean="0"/>
              <a:t>	</a:t>
            </a:r>
            <a:r>
              <a:rPr lang="en-CA" sz="1400" i="1" dirty="0" smtClean="0"/>
              <a:t>			</a:t>
            </a:r>
            <a:r>
              <a:rPr lang="en-CA" sz="1400" dirty="0" smtClean="0"/>
              <a:t>--US President and former General Dwight D. Eisenhower</a:t>
            </a:r>
            <a:endParaRPr lang="en-CA" sz="1400" i="1" dirty="0" smtClean="0"/>
          </a:p>
          <a:p>
            <a:pPr>
              <a:buNone/>
            </a:pPr>
            <a:endParaRPr lang="en-CA" sz="1800" dirty="0" smtClean="0"/>
          </a:p>
          <a:p>
            <a:r>
              <a:rPr lang="en-CA" sz="1800" dirty="0" smtClean="0"/>
              <a:t>Those killed in conflicts</a:t>
            </a:r>
          </a:p>
          <a:p>
            <a:r>
              <a:rPr lang="en-CA" sz="1800" dirty="0" smtClean="0"/>
              <a:t>Those wounded</a:t>
            </a:r>
          </a:p>
          <a:p>
            <a:r>
              <a:rPr lang="en-CA" sz="1800" dirty="0" smtClean="0"/>
              <a:t>Effects after “end” of conflicts (e.g. Even today farmers in northern France are killed when their </a:t>
            </a:r>
            <a:r>
              <a:rPr lang="en-CA" sz="1800" smtClean="0"/>
              <a:t>ploughs hit </a:t>
            </a:r>
            <a:r>
              <a:rPr lang="en-CA" sz="1800" dirty="0" smtClean="0"/>
              <a:t>deadly </a:t>
            </a:r>
            <a:r>
              <a:rPr lang="en-CA" sz="1800" smtClean="0"/>
              <a:t>WWI munitions)</a:t>
            </a:r>
            <a:endParaRPr lang="en-CA" sz="1800" dirty="0" smtClean="0"/>
          </a:p>
          <a:p>
            <a:r>
              <a:rPr lang="en-CA" sz="1800" dirty="0" smtClean="0"/>
              <a:t>Money spent on war means no money spent on economic and social development (can prolonged conflict be associated with development? Think about Africa)</a:t>
            </a:r>
          </a:p>
          <a:p>
            <a:r>
              <a:rPr lang="en-CA" sz="1800" dirty="0" smtClean="0"/>
              <a:t>A country’s </a:t>
            </a:r>
            <a:r>
              <a:rPr lang="en-CA" sz="1800" i="1" dirty="0" smtClean="0"/>
              <a:t>economic pie </a:t>
            </a:r>
            <a:r>
              <a:rPr lang="en-CA" sz="1800" dirty="0" smtClean="0"/>
              <a:t>must be split according to </a:t>
            </a:r>
            <a:r>
              <a:rPr lang="en-CA" sz="1800" i="1" dirty="0" smtClean="0"/>
              <a:t>guns </a:t>
            </a:r>
            <a:r>
              <a:rPr lang="en-CA" sz="1800" dirty="0" smtClean="0"/>
              <a:t>or </a:t>
            </a:r>
            <a:r>
              <a:rPr lang="en-CA" sz="1800" i="1" dirty="0" smtClean="0"/>
              <a:t>butter</a:t>
            </a:r>
            <a:endParaRPr lang="en-CA" sz="2000" dirty="0" smtClean="0"/>
          </a:p>
          <a:p>
            <a:pPr>
              <a:buNone/>
            </a:pPr>
            <a:endParaRPr lang="en-CA" sz="2000" dirty="0" smtClean="0"/>
          </a:p>
          <a:p>
            <a:pPr>
              <a:buNone/>
            </a:pPr>
            <a:endParaRPr lang="en-CA" sz="2000" dirty="0" smtClean="0"/>
          </a:p>
        </p:txBody>
      </p:sp>
      <p:sp>
        <p:nvSpPr>
          <p:cNvPr id="11" name="Left-Right Arrow 10"/>
          <p:cNvSpPr/>
          <p:nvPr/>
        </p:nvSpPr>
        <p:spPr>
          <a:xfrm>
            <a:off x="3779912" y="5805264"/>
            <a:ext cx="1080120" cy="43204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544</TotalTime>
  <Words>653</Words>
  <Application>Microsoft Macintosh PowerPoint</Application>
  <PresentationFormat>On-screen Show (4:3)</PresentationFormat>
  <Paragraphs>63</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THE NATURE OF CONFLICT</vt:lpstr>
      <vt:lpstr>CONFLICT ARCTIC</vt:lpstr>
      <vt:lpstr>CAUSES OF CONFLICT</vt:lpstr>
      <vt:lpstr>NATURAL RESOURCE CONFLICT</vt:lpstr>
      <vt:lpstr>TERRITORIAL CONFLICT</vt:lpstr>
      <vt:lpstr>CULTURAL CONFLICT</vt:lpstr>
      <vt:lpstr>RELIGIOUS CONFLICT</vt:lpstr>
      <vt:lpstr>GLOBAL GEOPOLITICAL CONFLICT</vt:lpstr>
      <vt:lpstr>THE COSTS OF CONFLICTS</vt:lpstr>
      <vt:lpstr>MILITARY COSTS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DEMOGRAPHY</dc:title>
  <dc:creator>Lotem</dc:creator>
  <cp:lastModifiedBy>Jody Michael Robinson</cp:lastModifiedBy>
  <cp:revision>57</cp:revision>
  <dcterms:created xsi:type="dcterms:W3CDTF">2011-05-03T00:20:10Z</dcterms:created>
  <dcterms:modified xsi:type="dcterms:W3CDTF">2014-11-27T18:52:06Z</dcterms:modified>
</cp:coreProperties>
</file>